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</p:sldMasterIdLst>
  <p:sldIdLst>
    <p:sldId id="284" r:id="rId4"/>
    <p:sldId id="285" r:id="rId5"/>
    <p:sldId id="256" r:id="rId6"/>
    <p:sldId id="283" r:id="rId7"/>
    <p:sldId id="282" r:id="rId8"/>
    <p:sldId id="257" r:id="rId9"/>
    <p:sldId id="258" r:id="rId10"/>
    <p:sldId id="261" r:id="rId11"/>
    <p:sldId id="265" r:id="rId12"/>
    <p:sldId id="262" r:id="rId13"/>
    <p:sldId id="281" r:id="rId14"/>
    <p:sldId id="263" r:id="rId15"/>
    <p:sldId id="275" r:id="rId16"/>
    <p:sldId id="276" r:id="rId17"/>
    <p:sldId id="277" r:id="rId18"/>
    <p:sldId id="278" r:id="rId19"/>
    <p:sldId id="279" r:id="rId20"/>
    <p:sldId id="280" r:id="rId21"/>
    <p:sldId id="266" r:id="rId22"/>
    <p:sldId id="272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Oz4V699gk" TargetMode="External"/><Relationship Id="rId2" Type="http://schemas.openxmlformats.org/officeDocument/2006/relationships/hyperlink" Target="https://www.youtube.com/watch?v=mv6Ehv06mXY" TargetMode="Externa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662F-FBEE-477D-BCDD-5391BEF7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18EB28-5A2C-465E-9469-7F2F4EA93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75885"/>
              </p:ext>
            </p:extLst>
          </p:nvPr>
        </p:nvGraphicFramePr>
        <p:xfrm>
          <a:off x="1205706" y="2590800"/>
          <a:ext cx="6732587" cy="3219831"/>
        </p:xfrm>
        <a:graphic>
          <a:graphicData uri="http://schemas.openxmlformats.org/drawingml/2006/table">
            <a:tbl>
              <a:tblPr firstRow="1" firstCol="1" bandRow="1"/>
              <a:tblGrid>
                <a:gridCol w="3365240">
                  <a:extLst>
                    <a:ext uri="{9D8B030D-6E8A-4147-A177-3AD203B41FA5}">
                      <a16:colId xmlns:a16="http://schemas.microsoft.com/office/drawing/2014/main" val="2064422826"/>
                    </a:ext>
                  </a:extLst>
                </a:gridCol>
                <a:gridCol w="3367347">
                  <a:extLst>
                    <a:ext uri="{9D8B030D-6E8A-4147-A177-3AD203B41FA5}">
                      <a16:colId xmlns:a16="http://schemas.microsoft.com/office/drawing/2014/main" val="1978316347"/>
                    </a:ext>
                  </a:extLst>
                </a:gridCol>
              </a:tblGrid>
              <a:tr h="2843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The diffusion of water across a selectively permeable membrane is called a______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osmotic pressure. 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osmosis.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pinocytosis.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active transport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73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12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43308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1)  </a:t>
            </a:r>
            <a:r>
              <a:rPr lang="en-US" b="1" u="sng" dirty="0"/>
              <a:t>Diffusion</a:t>
            </a:r>
            <a:r>
              <a:rPr lang="en-US" dirty="0"/>
              <a:t> – </a:t>
            </a:r>
            <a:r>
              <a:rPr lang="en-US" b="1" u="sng" dirty="0"/>
              <a:t>SMALL </a:t>
            </a:r>
            <a:r>
              <a:rPr lang="en-US" dirty="0"/>
              <a:t>molecules, like oxygen, can pass right through the cell membrane by slipping between the </a:t>
            </a:r>
            <a:r>
              <a:rPr lang="en-US" b="1" u="sng" dirty="0"/>
              <a:t>phospholipids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-22123" y="3384185"/>
            <a:ext cx="30924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/>
              <a:t>Initial Conditions</a:t>
            </a:r>
            <a:endParaRPr lang="en-US" altLang="en-US" sz="2000" dirty="0"/>
          </a:p>
        </p:txBody>
      </p:sp>
      <p:pic>
        <p:nvPicPr>
          <p:cNvPr id="6" name="Picture 6" descr="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" y="4025081"/>
            <a:ext cx="276225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44" y="3917585"/>
            <a:ext cx="276225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420154" y="3025864"/>
            <a:ext cx="30940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/>
              <a:t>Diffusion</a:t>
            </a:r>
            <a:endParaRPr lang="en-US" altLang="en-US" sz="2000"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3598965" y="3917585"/>
            <a:ext cx="398462" cy="1643063"/>
          </a:xfrm>
          <a:prstGeom prst="upArrow">
            <a:avLst>
              <a:gd name="adj1" fmla="val 50000"/>
              <a:gd name="adj2" fmla="val 103088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flipV="1">
            <a:off x="6074966" y="3981706"/>
            <a:ext cx="398462" cy="1643063"/>
          </a:xfrm>
          <a:prstGeom prst="upArrow">
            <a:avLst>
              <a:gd name="adj1" fmla="val 50000"/>
              <a:gd name="adj2" fmla="val 103088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24610" y="3373674"/>
            <a:ext cx="10858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 dirty="0"/>
              <a:t>Low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26374" y="5609259"/>
            <a:ext cx="10858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 dirty="0"/>
              <a:t>High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61537" y="3498818"/>
            <a:ext cx="10858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 dirty="0"/>
              <a:t>High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808663" y="5655898"/>
            <a:ext cx="10842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 dirty="0"/>
              <a:t>Low</a:t>
            </a:r>
          </a:p>
        </p:txBody>
      </p:sp>
      <p:pic>
        <p:nvPicPr>
          <p:cNvPr id="15" name="Picture 10" descr="s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r="15782"/>
          <a:stretch/>
        </p:blipFill>
        <p:spPr bwMode="auto">
          <a:xfrm>
            <a:off x="6934199" y="4025081"/>
            <a:ext cx="190500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09735" y="2853047"/>
            <a:ext cx="2310645" cy="9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800" dirty="0"/>
              <a:t>Dynamic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228452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92785" y="1162050"/>
            <a:ext cx="49498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Diffusion is controlled by</a:t>
            </a:r>
            <a:endParaRPr lang="en-US" altLang="en-US" sz="20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27125" y="1885950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cs typeface="Times New Roman" panose="02020603050405020304" pitchFamily="18" charset="0"/>
              </a:rPr>
              <a:t>Temperature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27125" y="2363788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cs typeface="Times New Roman" panose="02020603050405020304" pitchFamily="18" charset="0"/>
              </a:rPr>
              <a:t>Pressure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27125" y="2836863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 dirty="0">
                <a:cs typeface="Times New Roman" panose="02020603050405020304" pitchFamily="18" charset="0"/>
              </a:rPr>
              <a:t>Concentration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2625" y="3500438"/>
            <a:ext cx="408781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>
                <a:solidFill>
                  <a:srgbClr val="A6000D"/>
                </a:solidFill>
              </a:rPr>
              <a:t>Dynamic Equilibrium</a:t>
            </a:r>
            <a:endParaRPr lang="en-US" altLang="en-US" sz="2000">
              <a:solidFill>
                <a:srgbClr val="A6000D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2625" y="4070350"/>
            <a:ext cx="7666038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 dirty="0"/>
              <a:t>When diffusion of material into the cell equals diffusion of material out of the cell</a:t>
            </a:r>
            <a:endParaRPr lang="en-US" altLang="en-US" sz="2000" dirty="0"/>
          </a:p>
        </p:txBody>
      </p:sp>
      <p:pic>
        <p:nvPicPr>
          <p:cNvPr id="24586" name="Picture 10" descr="s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714500"/>
            <a:ext cx="2743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36575" y="492919"/>
            <a:ext cx="7772400" cy="4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sz="2500" b="1" dirty="0">
                <a:solidFill>
                  <a:srgbClr val="A6000D"/>
                </a:solidFill>
              </a:rPr>
              <a:t>Cellular Transport</a:t>
            </a:r>
          </a:p>
        </p:txBody>
      </p:sp>
    </p:spTree>
    <p:extLst>
      <p:ext uri="{BB962C8B-B14F-4D97-AF65-F5344CB8AC3E}">
        <p14:creationId xmlns:p14="http://schemas.microsoft.com/office/powerpoint/2010/main" val="1076772491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165" y="-57183"/>
            <a:ext cx="8229600" cy="1143000"/>
          </a:xfrm>
        </p:spPr>
        <p:txBody>
          <a:bodyPr/>
          <a:lstStyle/>
          <a:p>
            <a:r>
              <a:rPr lang="en-US" b="1" u="sng" dirty="0"/>
              <a:t>Passive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85817"/>
            <a:ext cx="8991600" cy="5238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2)  </a:t>
            </a:r>
            <a:r>
              <a:rPr lang="en-US" b="1" u="sng" dirty="0"/>
              <a:t>Facilitated Diffusion </a:t>
            </a:r>
            <a:r>
              <a:rPr lang="en-US" dirty="0"/>
              <a:t>– </a:t>
            </a:r>
            <a:r>
              <a:rPr lang="en-US" b="1" u="sng" dirty="0"/>
              <a:t>LARGE </a:t>
            </a:r>
            <a:r>
              <a:rPr lang="en-US" dirty="0"/>
              <a:t>molecules, like sugar, must pass through the </a:t>
            </a:r>
            <a:r>
              <a:rPr lang="en-US" b="1" u="sng" dirty="0"/>
              <a:t>protein channels </a:t>
            </a:r>
            <a:r>
              <a:rPr lang="en-US" dirty="0"/>
              <a:t>in the bilayer </a:t>
            </a:r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6" descr="s27 (ii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59" y="1828800"/>
            <a:ext cx="459412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27 (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5" y="2228817"/>
            <a:ext cx="3635477" cy="42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8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95400" y="1087905"/>
            <a:ext cx="4854575" cy="53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rgbClr val="A6000D"/>
                </a:solidFill>
              </a:rPr>
              <a:t>3) </a:t>
            </a:r>
            <a:r>
              <a:rPr lang="en-US" altLang="en-US" sz="2900" b="1" u="sng" dirty="0">
                <a:solidFill>
                  <a:srgbClr val="A6000D"/>
                </a:solidFill>
              </a:rPr>
              <a:t>Osmosis</a:t>
            </a:r>
            <a:endParaRPr lang="en-US" altLang="en-US" sz="2000" b="1" u="sng" dirty="0">
              <a:solidFill>
                <a:srgbClr val="A6000D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2625" y="1849438"/>
            <a:ext cx="7534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Diffusion of water across a selectively permeable membrane</a:t>
            </a:r>
            <a:endParaRPr lang="en-US" altLang="en-US" sz="2000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12787" y="3030538"/>
            <a:ext cx="75342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rgbClr val="003366"/>
                </a:solidFill>
              </a:rPr>
              <a:t>Three Types of Solutions</a:t>
            </a:r>
            <a:endParaRPr lang="en-US" altLang="en-US" sz="2000" dirty="0">
              <a:solidFill>
                <a:srgbClr val="003366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27125" y="4005263"/>
            <a:ext cx="34448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A6000D"/>
              </a:buClr>
            </a:pPr>
            <a:r>
              <a:rPr lang="en-US" altLang="en-US" sz="2900" dirty="0">
                <a:cs typeface="Times New Roman" panose="02020603050405020304" pitchFamily="18" charset="0"/>
              </a:rPr>
              <a:t>A. Isotonic</a:t>
            </a: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127125" y="4506913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A6000D"/>
              </a:buClr>
            </a:pPr>
            <a:r>
              <a:rPr lang="en-US" altLang="en-US" sz="2900" dirty="0">
                <a:cs typeface="Times New Roman" panose="02020603050405020304" pitchFamily="18" charset="0"/>
              </a:rPr>
              <a:t>B. Hypotonic</a:t>
            </a:r>
            <a:r>
              <a:rPr lang="en-US" altLang="en-US" sz="29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127125" y="5006975"/>
            <a:ext cx="344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rgbClr val="A6000D"/>
              </a:buClr>
            </a:pPr>
            <a:r>
              <a:rPr lang="en-US" altLang="en-US" sz="2900" dirty="0">
                <a:cs typeface="Times New Roman" panose="02020603050405020304" pitchFamily="18" charset="0"/>
              </a:rPr>
              <a:t>C. Hypertonic</a:t>
            </a:r>
            <a:endParaRPr lang="en-US" altLang="en-US" sz="29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93725" y="484188"/>
            <a:ext cx="7772400" cy="4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sz="2500" b="1" dirty="0">
                <a:solidFill>
                  <a:srgbClr val="A6000D"/>
                </a:solidFill>
              </a:rPr>
              <a:t>Passive Transport</a:t>
            </a:r>
          </a:p>
        </p:txBody>
      </p:sp>
    </p:spTree>
    <p:extLst>
      <p:ext uri="{BB962C8B-B14F-4D97-AF65-F5344CB8AC3E}">
        <p14:creationId xmlns:p14="http://schemas.microsoft.com/office/powerpoint/2010/main" val="466241245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461125" y="2974975"/>
            <a:ext cx="20986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Blood Cell</a:t>
            </a:r>
          </a:p>
        </p:txBody>
      </p:sp>
      <p:pic>
        <p:nvPicPr>
          <p:cNvPr id="31747" name="Picture 3" descr="ch 7 im 3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581400"/>
            <a:ext cx="268605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908425" y="2984500"/>
            <a:ext cx="1901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Plant Cell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82625" y="1227138"/>
            <a:ext cx="49498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rgbClr val="A6000D"/>
                </a:solidFill>
              </a:rPr>
              <a:t>A. Isotonic Solution</a:t>
            </a:r>
            <a:endParaRPr lang="en-US" altLang="en-US" sz="2000" dirty="0">
              <a:solidFill>
                <a:srgbClr val="A6000D"/>
              </a:solidFill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2625" y="1797050"/>
            <a:ext cx="75342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Water and dissolved substances diffuse into and out of the cell at the same rate.</a:t>
            </a:r>
            <a:endParaRPr lang="en-US" altLang="en-US" sz="2000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797800" y="5567363"/>
            <a:ext cx="7953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1300" b="1"/>
              <a:t>11,397x</a:t>
            </a:r>
          </a:p>
        </p:txBody>
      </p:sp>
      <p:pic>
        <p:nvPicPr>
          <p:cNvPr id="31754" name="Picture 10" descr="ch 7 im 30 blood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473450"/>
            <a:ext cx="199548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7" name="Picture 13" descr="ch7 7-4 q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116263"/>
            <a:ext cx="2336800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29338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553200" y="3581400"/>
            <a:ext cx="19002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Blood Cell</a:t>
            </a:r>
          </a:p>
        </p:txBody>
      </p:sp>
      <p:pic>
        <p:nvPicPr>
          <p:cNvPr id="32771" name="Picture 3" descr="ch 7 im 3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662238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4949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rgbClr val="A6000D"/>
                </a:solidFill>
              </a:rPr>
              <a:t>B. Hypotonic Solution</a:t>
            </a:r>
            <a:endParaRPr lang="en-US" altLang="en-US" sz="2000" dirty="0">
              <a:solidFill>
                <a:srgbClr val="A6000D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75342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Solute concentration is higher inside the cell.</a:t>
            </a:r>
            <a:endParaRPr lang="en-US" altLang="en-US" sz="2000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85800" y="2362200"/>
            <a:ext cx="753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Water diffuses into the cell.</a:t>
            </a:r>
            <a:endParaRPr lang="en-US" altLang="en-US" sz="2000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733800" y="3657600"/>
            <a:ext cx="20986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Plant Cell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7777163" y="5661025"/>
            <a:ext cx="795337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1300" b="1"/>
              <a:t>13,000</a:t>
            </a:r>
            <a:r>
              <a:rPr lang="en-US" altLang="en-US" sz="1300" b="1">
                <a:sym typeface="Wingdings 2" panose="05020102010507070707" pitchFamily="18" charset="2"/>
              </a:rPr>
              <a:t>x</a:t>
            </a:r>
          </a:p>
        </p:txBody>
      </p:sp>
      <p:pic>
        <p:nvPicPr>
          <p:cNvPr id="32779" name="Picture 11" descr="ch 7 im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074863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93725" y="484188"/>
            <a:ext cx="7772400" cy="4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sz="2500" b="1" dirty="0">
                <a:solidFill>
                  <a:srgbClr val="A6000D"/>
                </a:solidFill>
              </a:rPr>
              <a:t> Cellular Transport</a:t>
            </a:r>
          </a:p>
        </p:txBody>
      </p:sp>
      <p:pic>
        <p:nvPicPr>
          <p:cNvPr id="32782" name="Picture 14" descr="ch7 7-4 q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2201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85800" y="2895600"/>
            <a:ext cx="753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solidFill>
                  <a:srgbClr val="CC0000"/>
                </a:solidFill>
              </a:rPr>
              <a:t>BLOWS UP</a:t>
            </a:r>
            <a:r>
              <a:rPr lang="en-US" altLang="en-US" sz="2900"/>
              <a:t> the cell.</a:t>
            </a: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25835406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86200" y="3962400"/>
            <a:ext cx="19018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Plant Cell</a:t>
            </a:r>
          </a:p>
        </p:txBody>
      </p:sp>
      <p:pic>
        <p:nvPicPr>
          <p:cNvPr id="33795" name="Picture 3" descr="ch 7 im 3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69398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4949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900" dirty="0">
                <a:solidFill>
                  <a:srgbClr val="A6000D"/>
                </a:solidFill>
              </a:rPr>
              <a:t>C. Hypertonic Solution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85800" y="1371600"/>
            <a:ext cx="77327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Solute concentration is higher outside the cell.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5800" y="2209800"/>
            <a:ext cx="753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/>
              <a:t>Water diffuses out of the cell.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477000" y="3733800"/>
            <a:ext cx="20986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2500"/>
              <a:t>Blood Cell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461125" y="5673725"/>
            <a:ext cx="20986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US" altLang="en-US" sz="1300" b="1"/>
              <a:t>13,000x</a:t>
            </a:r>
            <a:endParaRPr lang="en-US" altLang="en-US" sz="1300" b="1">
              <a:sym typeface="Wingdings 2" panose="05020102010507070707" pitchFamily="18" charset="2"/>
            </a:endParaRPr>
          </a:p>
        </p:txBody>
      </p:sp>
      <p:pic>
        <p:nvPicPr>
          <p:cNvPr id="33803" name="Picture 11" descr="ch 7 im 32 blood hy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197961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93725" y="484188"/>
            <a:ext cx="7772400" cy="4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/>
          <a:p>
            <a:r>
              <a:rPr lang="en-US" altLang="en-US" sz="2500" b="1" dirty="0">
                <a:solidFill>
                  <a:srgbClr val="A6000D"/>
                </a:solidFill>
              </a:rPr>
              <a:t>Cellular Transport</a:t>
            </a:r>
          </a:p>
        </p:txBody>
      </p:sp>
      <p:pic>
        <p:nvPicPr>
          <p:cNvPr id="33806" name="Picture 14" descr="ch7 7-4 q3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1939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85800" y="2819400"/>
            <a:ext cx="7534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7" tIns="45268" rIns="90527" bIns="45268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A6000D"/>
              </a:buClr>
              <a:buFont typeface="Wingdings" panose="05000000000000000000" pitchFamily="2" charset="2"/>
              <a:buChar char="§"/>
            </a:pPr>
            <a:r>
              <a:rPr lang="en-US" altLang="en-US" sz="2900">
                <a:solidFill>
                  <a:srgbClr val="CC0000"/>
                </a:solidFill>
              </a:rPr>
              <a:t>SHRINKS</a:t>
            </a:r>
            <a:r>
              <a:rPr lang="en-US" altLang="en-US" sz="2900"/>
              <a:t> the cell.</a:t>
            </a:r>
          </a:p>
        </p:txBody>
      </p:sp>
    </p:spTree>
    <p:extLst>
      <p:ext uri="{BB962C8B-B14F-4D97-AF65-F5344CB8AC3E}">
        <p14:creationId xmlns:p14="http://schemas.microsoft.com/office/powerpoint/2010/main" val="1001117811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hschool.com/science/biology_place/biocoach/images/biomembrane1/Toni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225222" cy="324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55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99291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koofers-static.s3.amazonaws.com/flashcard_images/99676022a7bd9250cfbd02c7fd2016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28731" cy="46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16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2)  Active Transport – energy </a:t>
            </a:r>
            <a:r>
              <a:rPr lang="en-US" b="1" u="sng" dirty="0"/>
              <a:t>IS </a:t>
            </a:r>
            <a:r>
              <a:rPr lang="en-US" dirty="0"/>
              <a:t>required to move molecules across the </a:t>
            </a:r>
            <a:r>
              <a:rPr lang="en-US" b="1" u="sng" dirty="0"/>
              <a:t>cell membrane. </a:t>
            </a:r>
            <a:r>
              <a:rPr lang="en-US" dirty="0"/>
              <a:t>Molecules move from an area of </a:t>
            </a:r>
            <a:r>
              <a:rPr lang="en-US" b="1" u="sng" dirty="0"/>
              <a:t>LOW </a:t>
            </a:r>
            <a:r>
              <a:rPr lang="en-US" dirty="0"/>
              <a:t>concentration to and area of </a:t>
            </a:r>
            <a:r>
              <a:rPr lang="en-US" b="1" u="sng" dirty="0"/>
              <a:t>HIGH </a:t>
            </a:r>
            <a:r>
              <a:rPr lang="en-US" dirty="0"/>
              <a:t>concentration AGAINST the concentration gradient.</a:t>
            </a:r>
          </a:p>
          <a:p>
            <a:endParaRPr lang="en-US" dirty="0"/>
          </a:p>
        </p:txBody>
      </p:sp>
      <p:pic>
        <p:nvPicPr>
          <p:cNvPr id="5" name="Picture 10" descr="ch 7 im 3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041650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h 7 im 36b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3040062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8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662F-FBEE-477D-BCDD-5391BEF7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18EB28-5A2C-465E-9469-7F2F4EA93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7172"/>
              </p:ext>
            </p:extLst>
          </p:nvPr>
        </p:nvGraphicFramePr>
        <p:xfrm>
          <a:off x="1205706" y="2590800"/>
          <a:ext cx="6732587" cy="3219831"/>
        </p:xfrm>
        <a:graphic>
          <a:graphicData uri="http://schemas.openxmlformats.org/drawingml/2006/table">
            <a:tbl>
              <a:tblPr firstRow="1" firstCol="1" bandRow="1"/>
              <a:tblGrid>
                <a:gridCol w="3365240">
                  <a:extLst>
                    <a:ext uri="{9D8B030D-6E8A-4147-A177-3AD203B41FA5}">
                      <a16:colId xmlns:a16="http://schemas.microsoft.com/office/drawing/2014/main" val="2064422826"/>
                    </a:ext>
                  </a:extLst>
                </a:gridCol>
                <a:gridCol w="3367347">
                  <a:extLst>
                    <a:ext uri="{9D8B030D-6E8A-4147-A177-3AD203B41FA5}">
                      <a16:colId xmlns:a16="http://schemas.microsoft.com/office/drawing/2014/main" val="1978316347"/>
                    </a:ext>
                  </a:extLst>
                </a:gridCol>
              </a:tblGrid>
              <a:tr h="2843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The diffusion of water across a selectively permeable membrane is called a______</a:t>
                      </a:r>
                      <a:endParaRPr lang="en-U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osmotic pressure. 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highlight>
                            <a:srgbClr val="FFFF00"/>
                          </a:highlight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osmosis.</a:t>
                      </a:r>
                      <a:endParaRPr lang="en-US" sz="33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pinocytosis.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Tempus Sans ITC" panose="04020404030D07020202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active transport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73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2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/>
              <a:t>Types of 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4876800"/>
          </a:xfrm>
        </p:spPr>
        <p:txBody>
          <a:bodyPr/>
          <a:lstStyle/>
          <a:p>
            <a:r>
              <a:rPr lang="en-US" dirty="0"/>
              <a:t>1) </a:t>
            </a:r>
            <a:r>
              <a:rPr lang="en-US" b="1" u="sng" dirty="0"/>
              <a:t>Protein Pumps </a:t>
            </a:r>
            <a:r>
              <a:rPr lang="en-US" dirty="0"/>
              <a:t>– Molecules are </a:t>
            </a:r>
            <a:r>
              <a:rPr lang="en-US" b="1" u="sng" dirty="0"/>
              <a:t>“pumped</a:t>
            </a:r>
            <a:r>
              <a:rPr lang="en-US" dirty="0"/>
              <a:t>” through the cell membrane through protein gates</a:t>
            </a:r>
          </a:p>
          <a:p>
            <a:r>
              <a:rPr lang="en-US" dirty="0"/>
              <a:t>2)  </a:t>
            </a:r>
            <a:r>
              <a:rPr lang="en-US" b="1" u="sng" dirty="0"/>
              <a:t>Endocytosis</a:t>
            </a:r>
            <a:r>
              <a:rPr lang="en-US" dirty="0"/>
              <a:t> – mass is surrounded by a cell and is taken </a:t>
            </a:r>
            <a:r>
              <a:rPr lang="en-US" b="1" u="sng" dirty="0"/>
              <a:t>into</a:t>
            </a:r>
            <a:r>
              <a:rPr lang="en-US" b="1" dirty="0"/>
              <a:t> </a:t>
            </a:r>
            <a:r>
              <a:rPr lang="en-US" dirty="0"/>
              <a:t>the cell </a:t>
            </a:r>
          </a:p>
          <a:p>
            <a:r>
              <a:rPr lang="en-US" dirty="0"/>
              <a:t>3) </a:t>
            </a:r>
            <a:r>
              <a:rPr lang="en-US" b="1" u="sng" dirty="0"/>
              <a:t>Exocytosis</a:t>
            </a:r>
            <a:r>
              <a:rPr lang="en-US" dirty="0"/>
              <a:t> – mass is removed from the cytoplasm and is “expelled” </a:t>
            </a:r>
            <a:r>
              <a:rPr lang="en-US" b="1" u="sng" dirty="0"/>
              <a:t>out of </a:t>
            </a:r>
            <a:r>
              <a:rPr lang="en-US" dirty="0"/>
              <a:t>the cell into its environment</a:t>
            </a:r>
          </a:p>
          <a:p>
            <a:r>
              <a:rPr lang="en-US" dirty="0">
                <a:hlinkClick r:id="rId2"/>
              </a:rPr>
              <a:t>https://www.youtube.com/watch?v=mv6Ehv06mXY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https://www.youtube.com/watch?v=pvOz4V699gk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2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55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Cellular Transport</a:t>
            </a:r>
          </a:p>
        </p:txBody>
      </p:sp>
      <p:pic>
        <p:nvPicPr>
          <p:cNvPr id="1026" name="Picture 2" descr="transpor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9751"/>
            <a:ext cx="6757032" cy="581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9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332994"/>
            <a:ext cx="7717971" cy="2286000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UNIT 2:  CELL Transport</a:t>
            </a:r>
            <a:r>
              <a:rPr lang="en-US" sz="3000" dirty="0">
                <a:solidFill>
                  <a:schemeClr val="tx1"/>
                </a:solidFill>
                <a:effectLst/>
              </a:rPr>
              <a:t> </a:t>
            </a:r>
            <a:br>
              <a:rPr lang="en-US" sz="3000" dirty="0">
                <a:solidFill>
                  <a:schemeClr val="tx1"/>
                </a:solidFill>
                <a:effectLst/>
              </a:rPr>
            </a:br>
            <a:r>
              <a:rPr lang="en-US" sz="3000" dirty="0">
                <a:solidFill>
                  <a:schemeClr val="tx1"/>
                </a:solidFill>
                <a:effectLst/>
              </a:rPr>
              <a:t>S7L2. Obtain, evaluate, and communicate information to describe how cell structures, cells, tissues, organs, and organ systems interact to maintain the basic needs of organisms.</a:t>
            </a:r>
            <a:r>
              <a:rPr lang="en-US" sz="30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1026" name="Picture 2" descr="http://www.biologycorner.com/resources/cell_mem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717971" cy="37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754"/>
            <a:ext cx="7554685" cy="2963926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UNIT 2:  CELL Transport</a:t>
            </a:r>
            <a:r>
              <a:rPr lang="en-US" sz="3000" dirty="0">
                <a:solidFill>
                  <a:schemeClr val="tx1"/>
                </a:solidFill>
                <a:effectLst/>
              </a:rPr>
              <a:t> </a:t>
            </a:r>
            <a:br>
              <a:rPr lang="en-US" sz="3000" dirty="0">
                <a:solidFill>
                  <a:schemeClr val="tx1"/>
                </a:solidFill>
                <a:effectLst/>
              </a:rPr>
            </a:br>
            <a:r>
              <a:rPr lang="en-US" sz="3000" dirty="0">
                <a:solidFill>
                  <a:schemeClr val="tx1"/>
                </a:solidFill>
                <a:effectLst/>
              </a:rPr>
              <a:t>What do you need to Know?</a:t>
            </a:r>
            <a:br>
              <a:rPr lang="en-US" sz="3000" dirty="0">
                <a:solidFill>
                  <a:schemeClr val="tx1"/>
                </a:solidFill>
                <a:effectLst/>
              </a:rPr>
            </a:br>
            <a:r>
              <a:rPr lang="en-US" sz="3000" dirty="0">
                <a:solidFill>
                  <a:schemeClr val="tx1"/>
                </a:solidFill>
                <a:effectLst/>
              </a:rPr>
              <a:t>Understand that cells take in nutrients in order to grow, divide, make needed materials, and reproduce. </a:t>
            </a:r>
            <a:br>
              <a:rPr lang="en-US" sz="3000" dirty="0">
                <a:effectLst/>
              </a:rPr>
            </a:br>
            <a:r>
              <a:rPr lang="en-US" sz="3000" dirty="0"/>
              <a:t> </a:t>
            </a:r>
          </a:p>
        </p:txBody>
      </p:sp>
      <p:pic>
        <p:nvPicPr>
          <p:cNvPr id="1026" name="Picture 2" descr="http://www.biologycorner.com/resources/cell_memb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479970" cy="347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9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marL="68580" indent="0"/>
            <a:r>
              <a:rPr lang="en-US" b="1" u="sng" dirty="0"/>
              <a:t>Cell Membrane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/>
              <a:t>-  </a:t>
            </a:r>
            <a:r>
              <a:rPr lang="en-US" b="1" dirty="0"/>
              <a:t>Structure</a:t>
            </a:r>
            <a:r>
              <a:rPr lang="en-US" dirty="0"/>
              <a:t>:  Consists of a </a:t>
            </a:r>
            <a:r>
              <a:rPr lang="en-US" b="1" u="sng" dirty="0"/>
              <a:t>phospholipid </a:t>
            </a:r>
            <a:r>
              <a:rPr lang="en-US" dirty="0"/>
              <a:t>bilayer </a:t>
            </a:r>
          </a:p>
          <a:p>
            <a:pPr lvl="2"/>
            <a:r>
              <a:rPr lang="en-US" dirty="0"/>
              <a:t>( </a:t>
            </a:r>
            <a:r>
              <a:rPr lang="en-US" b="1" u="sng" dirty="0"/>
              <a:t>2 </a:t>
            </a:r>
            <a:r>
              <a:rPr lang="en-US" dirty="0"/>
              <a:t>layers – bi = </a:t>
            </a:r>
            <a:r>
              <a:rPr lang="en-US" b="1" u="sng" dirty="0"/>
              <a:t>2</a:t>
            </a:r>
            <a:r>
              <a:rPr lang="en-US" dirty="0"/>
              <a:t>) </a:t>
            </a:r>
          </a:p>
          <a:p>
            <a:r>
              <a:rPr lang="en-US" b="1" u="sng" dirty="0"/>
              <a:t>Fluid Mosaic Model</a:t>
            </a:r>
            <a:r>
              <a:rPr lang="en-US" dirty="0"/>
              <a:t>-various parts that make up the membrane are </a:t>
            </a:r>
            <a:r>
              <a:rPr lang="en-US" b="1" dirty="0"/>
              <a:t>fluid </a:t>
            </a:r>
            <a:r>
              <a:rPr lang="en-US" dirty="0"/>
              <a:t>or freely moving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Hydrophilic heads</a:t>
            </a:r>
            <a:r>
              <a:rPr lang="en-US" dirty="0"/>
              <a:t>-made of </a:t>
            </a:r>
            <a:r>
              <a:rPr lang="en-US" b="1" dirty="0"/>
              <a:t>phosph</a:t>
            </a:r>
            <a:r>
              <a:rPr lang="en-US" dirty="0"/>
              <a:t>ate, like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Hydrophobic tails</a:t>
            </a:r>
            <a:r>
              <a:rPr lang="en-US" dirty="0"/>
              <a:t>-made of </a:t>
            </a:r>
            <a:r>
              <a:rPr lang="en-US" b="1" dirty="0"/>
              <a:t>lipid</a:t>
            </a:r>
            <a:r>
              <a:rPr lang="en-US" dirty="0"/>
              <a:t>(fat), hate 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Protein Channels</a:t>
            </a:r>
            <a:r>
              <a:rPr lang="en-US" dirty="0"/>
              <a:t>-helps large molecules in and out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Protein Gates</a:t>
            </a:r>
            <a:r>
              <a:rPr lang="en-US" dirty="0"/>
              <a:t>-used in active transport</a:t>
            </a:r>
            <a:endParaRPr lang="en-US" b="1" u="sng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1"/>
            <a:ext cx="8382000" cy="2285999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dirty="0"/>
              <a:t>Cell Membrane  a.k.a. </a:t>
            </a:r>
            <a:r>
              <a:rPr lang="en-US" b="1" u="sng" dirty="0"/>
              <a:t>plasma </a:t>
            </a:r>
            <a:r>
              <a:rPr lang="en-US" dirty="0"/>
              <a:t>membrane</a:t>
            </a:r>
          </a:p>
          <a:p>
            <a:r>
              <a:rPr lang="en-US" dirty="0"/>
              <a:t>-  Separates the inside of a cell from its </a:t>
            </a:r>
            <a:r>
              <a:rPr lang="en-US" b="1" u="sng" dirty="0"/>
              <a:t>environment.</a:t>
            </a:r>
          </a:p>
          <a:p>
            <a:r>
              <a:rPr lang="en-US" b="1" u="sng" dirty="0"/>
              <a:t>SEMIPERMEABLE or selectively permeable-allows some things to get in, while other things stay out.</a:t>
            </a:r>
          </a:p>
          <a:p>
            <a:endParaRPr lang="en-US" dirty="0"/>
          </a:p>
        </p:txBody>
      </p:sp>
      <p:pic>
        <p:nvPicPr>
          <p:cNvPr id="2050" name="Picture 2" descr="http://images.wikia.com/aecbio11/images/7/7d/Phospholopid_bilay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1352"/>
            <a:ext cx="7673340" cy="341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/>
              <a:t>Cell Membrane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87418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/>
              <a:t>-  Function:  Controls what </a:t>
            </a:r>
            <a:r>
              <a:rPr lang="en-US" b="1" u="sng" dirty="0"/>
              <a:t>enters </a:t>
            </a:r>
            <a:r>
              <a:rPr lang="en-US" dirty="0"/>
              <a:t>and </a:t>
            </a:r>
            <a:r>
              <a:rPr lang="en-US" b="1" u="sng" dirty="0"/>
              <a:t>leaves </a:t>
            </a:r>
            <a:r>
              <a:rPr lang="en-US" dirty="0"/>
              <a:t>the cell in order to maintain </a:t>
            </a:r>
            <a:r>
              <a:rPr lang="en-US" b="1" u="sng" dirty="0"/>
              <a:t>homeostasis </a:t>
            </a:r>
            <a:r>
              <a:rPr lang="en-US" dirty="0"/>
              <a:t>(internal balance a cells must maintain even if the external environment changes – This is needed for </a:t>
            </a:r>
            <a:r>
              <a:rPr lang="en-US" b="1" u="sng" dirty="0"/>
              <a:t>survival</a:t>
            </a:r>
            <a:r>
              <a:rPr lang="en-US" dirty="0"/>
              <a:t>)</a:t>
            </a:r>
          </a:p>
        </p:txBody>
      </p:sp>
      <p:pic>
        <p:nvPicPr>
          <p:cNvPr id="3074" name="Picture 2" descr="http://t0.gstatic.com/images?q=tbn:ANd9GcRsGFw9DorKPW4u1hFYZefIU8cyGMopbHti8oBQzO-3d8WjmRaQMI6laTcC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8039100" cy="32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b="1" u="sng" dirty="0"/>
              <a:t>Cell Membrane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3810000"/>
          </a:xfrm>
        </p:spPr>
        <p:txBody>
          <a:bodyPr>
            <a:normAutofit/>
          </a:bodyPr>
          <a:lstStyle/>
          <a:p>
            <a:r>
              <a:rPr lang="en-US" dirty="0"/>
              <a:t>The cell membrane helps the cell </a:t>
            </a:r>
            <a:r>
              <a:rPr lang="en-US" b="1" u="sng" dirty="0"/>
              <a:t>maintain homeostasis </a:t>
            </a:r>
            <a:r>
              <a:rPr lang="en-US" dirty="0"/>
              <a:t>through cell transport-</a:t>
            </a:r>
          </a:p>
          <a:p>
            <a:r>
              <a:rPr lang="en-US" dirty="0"/>
              <a:t>Cell Transport is how substances get </a:t>
            </a:r>
            <a:r>
              <a:rPr lang="en-US" b="1" u="sng" dirty="0"/>
              <a:t>into </a:t>
            </a:r>
            <a:r>
              <a:rPr lang="en-US" dirty="0"/>
              <a:t>and </a:t>
            </a:r>
            <a:r>
              <a:rPr lang="en-US" b="1" u="sng" dirty="0"/>
              <a:t>out of </a:t>
            </a:r>
            <a:r>
              <a:rPr lang="en-US" dirty="0"/>
              <a:t>cells</a:t>
            </a:r>
          </a:p>
          <a:p>
            <a:r>
              <a:rPr lang="en-US" b="1" u="sng" dirty="0"/>
              <a:t>There are 2 types of Cell Transport: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/>
              <a:t>Active Transport</a:t>
            </a:r>
            <a:r>
              <a:rPr lang="en-US" dirty="0"/>
              <a:t>-requires energy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u="sng" dirty="0"/>
              <a:t>Passive Transport</a:t>
            </a:r>
            <a:r>
              <a:rPr lang="en-US" dirty="0"/>
              <a:t>-does NOT require energy</a:t>
            </a:r>
          </a:p>
        </p:txBody>
      </p:sp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36" y="381000"/>
            <a:ext cx="8229600" cy="1143000"/>
          </a:xfrm>
        </p:spPr>
        <p:txBody>
          <a:bodyPr/>
          <a:lstStyle/>
          <a:p>
            <a:pPr algn="ctr"/>
            <a:r>
              <a:rPr lang="en-US" b="1" u="sng" dirty="0"/>
              <a:t>Cellular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324600" cy="438912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Passive Transport – energy </a:t>
            </a:r>
            <a:r>
              <a:rPr lang="en-US" b="1" u="sng" dirty="0"/>
              <a:t>IS NOT </a:t>
            </a:r>
            <a:r>
              <a:rPr lang="en-US" dirty="0"/>
              <a:t>required to move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molecules across the </a:t>
            </a:r>
            <a:r>
              <a:rPr lang="en-US" b="1" u="sng" dirty="0"/>
              <a:t>cell membrane.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u="sng" dirty="0"/>
              <a:t> </a:t>
            </a:r>
            <a:r>
              <a:rPr lang="en-US" dirty="0"/>
              <a:t>Molecules move from an area of </a:t>
            </a:r>
            <a:r>
              <a:rPr lang="en-US" b="1" u="sng" dirty="0"/>
              <a:t>HIGH </a:t>
            </a:r>
            <a:r>
              <a:rPr lang="en-US" dirty="0"/>
              <a:t>concentration to an area of </a:t>
            </a:r>
            <a:r>
              <a:rPr lang="en-US" b="1" u="sng" dirty="0"/>
              <a:t>LOW </a:t>
            </a:r>
            <a:r>
              <a:rPr lang="en-US" dirty="0"/>
              <a:t>concentration WITH the concentration gradient.</a:t>
            </a:r>
          </a:p>
          <a:p>
            <a:pPr marL="0" indent="0" algn="ctr">
              <a:buNone/>
            </a:pPr>
            <a:r>
              <a:rPr lang="en-US" dirty="0">
                <a:highlight>
                  <a:srgbClr val="FFFF00"/>
                </a:highlight>
              </a:rPr>
              <a:t>**THINK HIGH TO LOW, GO WITH THE FLOW!!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3C0FB-61C0-47C6-BB72-2D5A75C4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524000"/>
            <a:ext cx="22288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0492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626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Constantia</vt:lpstr>
      <vt:lpstr>Tempus Sans ITC</vt:lpstr>
      <vt:lpstr>Wingdings</vt:lpstr>
      <vt:lpstr>Wingdings 2</vt:lpstr>
      <vt:lpstr>iRespondQuestionMaster</vt:lpstr>
      <vt:lpstr>iRespondGraphMaster</vt:lpstr>
      <vt:lpstr>Flow</vt:lpstr>
      <vt:lpstr>Warm up</vt:lpstr>
      <vt:lpstr>Warm up</vt:lpstr>
      <vt:lpstr>UNIT 2:  CELL Transport  S7L2. Obtain, evaluate, and communicate information to describe how cell structures, cells, tissues, organs, and organ systems interact to maintain the basic needs of organisms. </vt:lpstr>
      <vt:lpstr>UNIT 2:  CELL Transport  What do you need to Know? Understand that cells take in nutrients in order to grow, divide, make needed materials, and reproduce.   </vt:lpstr>
      <vt:lpstr>Cell Membrane Structure</vt:lpstr>
      <vt:lpstr>Cell Membrane</vt:lpstr>
      <vt:lpstr>Cell Membrane Function</vt:lpstr>
      <vt:lpstr>Cell Membrane Transport</vt:lpstr>
      <vt:lpstr>Cellular Transport</vt:lpstr>
      <vt:lpstr>Passive Transport</vt:lpstr>
      <vt:lpstr>PowerPoint Presentation</vt:lpstr>
      <vt:lpstr>Passive Transport</vt:lpstr>
      <vt:lpstr>PowerPoint Presentation</vt:lpstr>
      <vt:lpstr>PowerPoint Presentation</vt:lpstr>
      <vt:lpstr>PowerPoint Presentation</vt:lpstr>
      <vt:lpstr>PowerPoint Presentation</vt:lpstr>
      <vt:lpstr>Solutions</vt:lpstr>
      <vt:lpstr>PowerPoint Presentation</vt:lpstr>
      <vt:lpstr>Active Transport</vt:lpstr>
      <vt:lpstr>Types of Active Transport</vt:lpstr>
      <vt:lpstr>Cellular Transport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Starlet</dc:creator>
  <cp:lastModifiedBy>Starlett Thomas</cp:lastModifiedBy>
  <cp:revision>46</cp:revision>
  <dcterms:created xsi:type="dcterms:W3CDTF">2012-08-12T15:53:18Z</dcterms:created>
  <dcterms:modified xsi:type="dcterms:W3CDTF">2019-10-01T15:02:16Z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